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73" r:id="rId5"/>
    <p:sldId id="256" r:id="rId6"/>
    <p:sldId id="259" r:id="rId7"/>
    <p:sldId id="260" r:id="rId8"/>
    <p:sldId id="261" r:id="rId9"/>
    <p:sldId id="262" r:id="rId10"/>
    <p:sldId id="263" r:id="rId11"/>
    <p:sldId id="264" r:id="rId12"/>
    <p:sldId id="272" r:id="rId13"/>
    <p:sldId id="283" r:id="rId14"/>
    <p:sldId id="267" r:id="rId15"/>
    <p:sldId id="268" r:id="rId16"/>
    <p:sldId id="266" r:id="rId17"/>
    <p:sldId id="269" r:id="rId18"/>
    <p:sldId id="270" r:id="rId19"/>
    <p:sldId id="275" r:id="rId20"/>
    <p:sldId id="286" r:id="rId21"/>
    <p:sldId id="294" r:id="rId22"/>
    <p:sldId id="295" r:id="rId23"/>
    <p:sldId id="296" r:id="rId24"/>
    <p:sldId id="288" r:id="rId25"/>
    <p:sldId id="292" r:id="rId26"/>
    <p:sldId id="271" r:id="rId27"/>
    <p:sldId id="281" r:id="rId28"/>
    <p:sldId id="276" r:id="rId29"/>
    <p:sldId id="282" r:id="rId30"/>
    <p:sldId id="290" r:id="rId31"/>
    <p:sldId id="293" r:id="rId32"/>
    <p:sldId id="291" r:id="rId33"/>
    <p:sldId id="285" r:id="rId34"/>
    <p:sldId id="280" r:id="rId35"/>
    <p:sldId id="279" r:id="rId36"/>
    <p:sldId id="278" r:id="rId37"/>
    <p:sldId id="287" r:id="rId38"/>
    <p:sldId id="28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100" d="100"/>
          <a:sy n="100" d="100"/>
        </p:scale>
        <p:origin x="70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28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8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6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91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6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1740" y="318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46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9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7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5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CE1FE-7412-4C35-930A-3FC3E431D4D8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36-FBB3-43FF-B9DD-98660CF09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4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흑백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02811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946419" y="2398873"/>
            <a:ext cx="2917425" cy="2806271"/>
            <a:chOff x="6946419" y="2398873"/>
            <a:chExt cx="2917425" cy="2806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304" y="4100244"/>
              <a:ext cx="1147972" cy="8997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4100244"/>
              <a:ext cx="1104900" cy="11049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419" y="2578439"/>
              <a:ext cx="1230857" cy="108166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8944" y="2398873"/>
              <a:ext cx="10033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62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94533" y="2153070"/>
            <a:ext cx="3265466" cy="3189409"/>
            <a:chOff x="7518648" y="2367123"/>
            <a:chExt cx="3265466" cy="318940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648" y="2367123"/>
              <a:ext cx="1376363" cy="14597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818" y="2879053"/>
              <a:ext cx="1428296" cy="1142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89" y="4134005"/>
              <a:ext cx="1448254" cy="117239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749" y="4213661"/>
              <a:ext cx="1277365" cy="1342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50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910876" y="2224068"/>
            <a:ext cx="2158160" cy="2898110"/>
            <a:chOff x="910876" y="2224068"/>
            <a:chExt cx="2158160" cy="28981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76" y="2224069"/>
              <a:ext cx="1003192" cy="14490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10876" y="3673123"/>
              <a:ext cx="1003192" cy="144905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65844" y="2224068"/>
              <a:ext cx="1003192" cy="1449055"/>
            </a:xfrm>
            <a:prstGeom prst="rect">
              <a:avLst/>
            </a:prstGeom>
          </p:spPr>
        </p:pic>
        <p:sp>
          <p:nvSpPr>
            <p:cNvPr id="18" name="오른쪽 화살표 17"/>
            <p:cNvSpPr/>
            <p:nvPr/>
          </p:nvSpPr>
          <p:spPr>
            <a:xfrm>
              <a:off x="1815165" y="286977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5400000">
              <a:off x="1211136" y="3624001"/>
              <a:ext cx="402672" cy="15764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138814" y="2438934"/>
            <a:ext cx="3678286" cy="1873968"/>
            <a:chOff x="4138814" y="2438934"/>
            <a:chExt cx="3678286" cy="187396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590977" y="2863848"/>
              <a:ext cx="1003192" cy="144905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361746" y="3021496"/>
              <a:ext cx="1003192" cy="14490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362" y="2863847"/>
              <a:ext cx="1003192" cy="1449055"/>
            </a:xfrm>
            <a:prstGeom prst="rect">
              <a:avLst/>
            </a:prstGeom>
          </p:spPr>
        </p:pic>
        <p:sp>
          <p:nvSpPr>
            <p:cNvPr id="20" name="원형 화살표 19"/>
            <p:cNvSpPr/>
            <p:nvPr/>
          </p:nvSpPr>
          <p:spPr>
            <a:xfrm>
              <a:off x="5977958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원형 화살표 20"/>
            <p:cNvSpPr/>
            <p:nvPr/>
          </p:nvSpPr>
          <p:spPr>
            <a:xfrm flipH="1">
              <a:off x="4607747" y="2438934"/>
              <a:ext cx="1216404" cy="1216404"/>
            </a:xfrm>
            <a:prstGeom prst="circular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3970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상하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좌우 대칭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90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24" y="5593185"/>
                <a:ext cx="221455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9083478" y="5593185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크기 조절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468188" y="2151495"/>
            <a:ext cx="2922121" cy="2427900"/>
            <a:chOff x="8127438" y="2151495"/>
            <a:chExt cx="2922121" cy="242790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438" y="2151495"/>
              <a:ext cx="1680854" cy="24279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252" y="2640917"/>
              <a:ext cx="1003192" cy="1449055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3176" y="2920278"/>
              <a:ext cx="616383" cy="890331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893969" y="1459528"/>
            <a:ext cx="22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 smtClean="0"/>
              <a:t>Augmentation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4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증강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02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 History(VGG16)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64534" y="1618794"/>
            <a:ext cx="10524765" cy="4206248"/>
            <a:chOff x="764534" y="1821176"/>
            <a:chExt cx="10524765" cy="420624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34" y="1821176"/>
              <a:ext cx="5303531" cy="420624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065" y="1821176"/>
              <a:ext cx="5221234" cy="420624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115877" y="5850442"/>
            <a:ext cx="10335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학습 횟수에 따른 </a:t>
            </a:r>
            <a:r>
              <a:rPr lang="en-US" altLang="ko-KR" dirty="0" smtClean="0"/>
              <a:t>accuracy(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), loss(</a:t>
            </a:r>
            <a:r>
              <a:rPr lang="ko-KR" altLang="en-US" dirty="0" smtClean="0"/>
              <a:t>손실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37417" y="3519108"/>
            <a:ext cx="3284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Max_val_accuracy</a:t>
            </a:r>
            <a:r>
              <a:rPr lang="en-US" altLang="ko-KR" sz="2800" b="1" dirty="0" smtClean="0"/>
              <a:t> : 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0.9940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3245" y="3531204"/>
            <a:ext cx="3202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err="1" smtClean="0"/>
              <a:t>Min_val_loss</a:t>
            </a:r>
            <a:r>
              <a:rPr lang="en-US" altLang="ko-KR" sz="2800" b="1" dirty="0" smtClean="0"/>
              <a:t> : </a:t>
            </a:r>
            <a:r>
              <a:rPr lang="en-US" altLang="ko-KR" sz="2800" b="1" dirty="0">
                <a:solidFill>
                  <a:srgbClr val="FF0000"/>
                </a:solidFill>
              </a:rPr>
              <a:t>0.0359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92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3" y="1504494"/>
            <a:ext cx="6572254" cy="49291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2026" y="2210708"/>
            <a:ext cx="4312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지도학습으로 훈련된 </a:t>
            </a:r>
            <a:endParaRPr lang="en-US" altLang="ko-KR" sz="2000" dirty="0" smtClean="0"/>
          </a:p>
          <a:p>
            <a:r>
              <a:rPr lang="ko-KR" altLang="en-US" sz="2000" dirty="0" smtClean="0"/>
              <a:t>모델의 성능을 시각화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7312027" y="3567241"/>
            <a:ext cx="4651373" cy="795014"/>
            <a:chOff x="7312027" y="3624985"/>
            <a:chExt cx="4651373" cy="795014"/>
          </a:xfrm>
        </p:grpSpPr>
        <p:sp>
          <p:nvSpPr>
            <p:cNvPr id="5" name="TextBox 4"/>
            <p:cNvSpPr txBox="1"/>
            <p:nvPr/>
          </p:nvSpPr>
          <p:spPr>
            <a:xfrm>
              <a:off x="7312027" y="3624985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382 + 291 + 389 + 318 + 293 + 298</a:t>
              </a:r>
              <a:endParaRPr lang="ko-KR" alt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2027" y="4019889"/>
              <a:ext cx="4651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= 1971</a:t>
              </a:r>
              <a:endParaRPr lang="ko-KR" altLang="en-US" sz="20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312027" y="5010903"/>
            <a:ext cx="4651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1971 / 2001 = </a:t>
            </a:r>
            <a:r>
              <a:rPr lang="en-US" altLang="ko-KR" b="1" dirty="0">
                <a:solidFill>
                  <a:srgbClr val="FF0000"/>
                </a:solidFill>
              </a:rPr>
              <a:t>0.9850074962518741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7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8809" y="1644194"/>
            <a:ext cx="431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Opencv</a:t>
            </a:r>
            <a:r>
              <a:rPr lang="ko-KR" altLang="en-US" sz="2000" dirty="0" smtClean="0"/>
              <a:t>를 활용한 모델 테스트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r="837"/>
          <a:stretch/>
        </p:blipFill>
        <p:spPr>
          <a:xfrm>
            <a:off x="5618674" y="453004"/>
            <a:ext cx="5849874" cy="5943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809" y="2261871"/>
            <a:ext cx="5181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drag </a:t>
            </a:r>
            <a:r>
              <a:rPr lang="en-US" altLang="ko-KR" sz="2000" dirty="0"/>
              <a:t>and </a:t>
            </a:r>
            <a:r>
              <a:rPr lang="en-US" altLang="ko-KR" sz="2000" dirty="0" smtClean="0"/>
              <a:t>drop</a:t>
            </a:r>
            <a:r>
              <a:rPr lang="ko-KR" altLang="en-US" sz="2000" dirty="0" smtClean="0"/>
              <a:t>을 통해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영역을 지정</a:t>
            </a:r>
            <a:endParaRPr lang="en-US" altLang="ko-KR" sz="2000" dirty="0" smtClean="0"/>
          </a:p>
          <a:p>
            <a:r>
              <a:rPr lang="ko-KR" altLang="en-US" sz="2000" dirty="0" smtClean="0"/>
              <a:t>지정한 영역에 대한 결함 예측 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시각화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36269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ko-KR" altLang="en-US" sz="5400" dirty="0" smtClean="0"/>
              <a:t>실물 </a:t>
            </a:r>
            <a:r>
              <a:rPr lang="ko-KR" altLang="en-US" sz="5400" dirty="0" err="1" smtClean="0"/>
              <a:t>데이터셋을</a:t>
            </a:r>
            <a:r>
              <a:rPr lang="ko-KR" altLang="en-US" sz="5400" dirty="0" smtClean="0"/>
              <a:t> 이용한 </a:t>
            </a:r>
            <a:r>
              <a:rPr lang="ko-KR" altLang="en-US" sz="5400" dirty="0" err="1" smtClean="0"/>
              <a:t>불량검출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13659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</a:t>
            </a:r>
            <a:r>
              <a:rPr lang="en-US" altLang="ko-KR" sz="1400" dirty="0"/>
              <a:t>https://github.com/Ixiaohuihuihui/Tiny-Defect-Detection-for-PCB?tab=readme-ov-file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98809" y="1644194"/>
            <a:ext cx="96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12</a:t>
            </a:r>
            <a:r>
              <a:rPr lang="ko-KR" altLang="en-US" sz="2000" dirty="0" smtClean="0"/>
              <a:t>개의 정상 </a:t>
            </a:r>
            <a:r>
              <a:rPr lang="en-US" altLang="ko-KR" sz="2000" dirty="0" smtClean="0"/>
              <a:t>PCB</a:t>
            </a:r>
            <a:r>
              <a:rPr lang="ko-KR" altLang="en-US" sz="2000" dirty="0" smtClean="0"/>
              <a:t>와 총 </a:t>
            </a:r>
            <a:r>
              <a:rPr lang="en-US" altLang="ko-KR" sz="2000" dirty="0" smtClean="0"/>
              <a:t>1386</a:t>
            </a:r>
            <a:r>
              <a:rPr lang="ko-KR" altLang="en-US" sz="2000" dirty="0" smtClean="0"/>
              <a:t>개의 합성된 불량 </a:t>
            </a:r>
            <a:r>
              <a:rPr lang="en-US" altLang="ko-KR" sz="2000" dirty="0" smtClean="0"/>
              <a:t>PCB</a:t>
            </a:r>
            <a:endParaRPr lang="ko-KR" altLang="en-US" sz="2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00450" y="2501437"/>
            <a:ext cx="10591100" cy="2642010"/>
            <a:chOff x="683703" y="2639753"/>
            <a:chExt cx="10591100" cy="264201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962" y="2639753"/>
              <a:ext cx="3144841" cy="264201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7497" y="2778069"/>
              <a:ext cx="3575772" cy="23653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03" y="2763231"/>
              <a:ext cx="2717101" cy="2445391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059152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4693" y="38169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59946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4981" y="4312219"/>
            <a:ext cx="244368" cy="320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004" y="5181555"/>
            <a:ext cx="183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 </a:t>
            </a:r>
            <a:r>
              <a:rPr lang="en-US" altLang="ko-KR" dirty="0" smtClean="0"/>
              <a:t>PCB : 12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68567" y="5181555"/>
            <a:ext cx="222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53283" y="5333634"/>
            <a:ext cx="293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불량 </a:t>
            </a:r>
            <a:r>
              <a:rPr lang="en-US" altLang="ko-KR" dirty="0" smtClean="0"/>
              <a:t>PCB(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) : 693</a:t>
            </a:r>
            <a:r>
              <a:rPr lang="ko-KR" altLang="en-US" dirty="0" smtClean="0"/>
              <a:t>개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9412461" y="400671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38308" y="399147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189821" y="3846207"/>
            <a:ext cx="173499" cy="230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80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208" y="1423061"/>
            <a:ext cx="7973584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8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740" y="6400800"/>
            <a:ext cx="867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https://github.com/Charmve/Surface-Defect-Detection/tree/master</a:t>
            </a:r>
            <a:endParaRPr lang="ko-KR" altLang="en-US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1644194"/>
            <a:ext cx="216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1644194"/>
            <a:ext cx="216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60" y="3869757"/>
            <a:ext cx="2160000" cy="21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75" y="3869757"/>
            <a:ext cx="2160000" cy="216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7176" y="4240800"/>
            <a:ext cx="424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9160791" y="4240800"/>
            <a:ext cx="424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불량 </a:t>
            </a:r>
            <a:r>
              <a:rPr lang="en-US" altLang="ko-KR" sz="3600" dirty="0" smtClean="0"/>
              <a:t>PCB</a:t>
            </a:r>
            <a:endParaRPr lang="ko-KR" altLang="en-US" sz="3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96" y="1644194"/>
            <a:ext cx="2160000" cy="216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11" y="1644194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7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혼동 행렬 </a:t>
            </a:r>
            <a:r>
              <a:rPr lang="en-US" altLang="ko-KR" dirty="0"/>
              <a:t>(Confusion matrix)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0" y="1468025"/>
            <a:ext cx="6951741" cy="5213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260" y="1803585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0.97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4446" y="247470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48966" y="314582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152" y="3816942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1.00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9493" y="4462894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5679" y="5134013"/>
            <a:ext cx="887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0.99</a:t>
            </a:r>
          </a:p>
        </p:txBody>
      </p:sp>
    </p:spTree>
    <p:extLst>
      <p:ext uri="{BB962C8B-B14F-4D97-AF65-F5344CB8AC3E}">
        <p14:creationId xmlns:p14="http://schemas.microsoft.com/office/powerpoint/2010/main" val="2428748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Precision(</a:t>
            </a:r>
            <a:r>
              <a:rPr lang="ko-KR" altLang="en-US" dirty="0" smtClean="0"/>
              <a:t>정밀도</a:t>
            </a:r>
            <a:r>
              <a:rPr lang="en-US" altLang="ko-KR" dirty="0" smtClean="0"/>
              <a:t>) Curve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0903" y="5563078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93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Recall(</a:t>
            </a:r>
            <a:r>
              <a:rPr lang="ko-KR" altLang="en-US" dirty="0" err="1"/>
              <a:t>재현율</a:t>
            </a:r>
            <a:r>
              <a:rPr lang="en-US" altLang="ko-KR" dirty="0" smtClean="0"/>
              <a:t>) </a:t>
            </a:r>
            <a:r>
              <a:rPr lang="en-US" altLang="ko-KR" dirty="0"/>
              <a:t>Curve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43375"/>
            <a:ext cx="7200000" cy="48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0903" y="5563078"/>
            <a:ext cx="277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Confidence : </a:t>
            </a:r>
            <a:r>
              <a:rPr lang="ko-KR" altLang="en-US" dirty="0" smtClean="0"/>
              <a:t>신뢰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19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 Curve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87069"/>
            <a:ext cx="7200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4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934" y="1396320"/>
            <a:ext cx="7728133" cy="4966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테스트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4614" y="5100349"/>
            <a:ext cx="153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x   y   w   h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4730" y="510034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</a:rPr>
              <a:t>softmax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7062" y="5100349"/>
            <a:ext cx="1103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</a:rPr>
              <a:t>c</a:t>
            </a:r>
            <a:r>
              <a:rPr lang="en-US" altLang="ko-KR" b="1" dirty="0" err="1" smtClean="0">
                <a:solidFill>
                  <a:schemeClr val="bg1"/>
                </a:solidFill>
              </a:rPr>
              <a:t>lass_id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문제점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증강 후 학습이 필요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3969" y="2524983"/>
            <a:ext cx="890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정확도가 </a:t>
            </a:r>
            <a:r>
              <a:rPr lang="en-US" altLang="ko-KR" dirty="0" smtClean="0"/>
              <a:t>97~98%</a:t>
            </a:r>
            <a:r>
              <a:rPr lang="ko-KR" altLang="en-US" dirty="0" smtClean="0"/>
              <a:t>를 넘지 않는 결함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250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계획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3969" y="1845421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수집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3969" y="3204546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결함 검출을 위한 데이터 전처리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3969" y="2524983"/>
            <a:ext cx="516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분류할 결함의 종류 추가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3969" y="3884108"/>
            <a:ext cx="617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더 효율적인 알고리즘 및 향상된 모델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06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전처리 종류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3429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90"/>
          <a:stretch/>
        </p:blipFill>
        <p:spPr>
          <a:xfrm>
            <a:off x="5085814" y="3883193"/>
            <a:ext cx="3993870" cy="224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45" b="33707"/>
          <a:stretch/>
        </p:blipFill>
        <p:spPr>
          <a:xfrm>
            <a:off x="5085814" y="1644194"/>
            <a:ext cx="3993870" cy="2238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95"/>
          <a:stretch/>
        </p:blipFill>
        <p:spPr>
          <a:xfrm>
            <a:off x="870732" y="2841868"/>
            <a:ext cx="3993870" cy="2256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히스토그램 분석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159922" y="2087863"/>
            <a:ext cx="2718889" cy="1351659"/>
            <a:chOff x="9327702" y="1873699"/>
            <a:chExt cx="2718889" cy="1351659"/>
          </a:xfrm>
        </p:grpSpPr>
        <p:sp>
          <p:nvSpPr>
            <p:cNvPr id="8" name="TextBox 7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이미지의 히스토그램을 </a:t>
              </a:r>
              <a:r>
                <a:rPr lang="ko-KR" altLang="en-US" dirty="0" err="1"/>
                <a:t>평활화하여</a:t>
              </a:r>
              <a:r>
                <a:rPr lang="ko-KR" altLang="en-US" dirty="0"/>
                <a:t> 이미지의 대비를 향상시키는 데 사용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/>
                <a:t>equalizeHist</a:t>
              </a:r>
              <a:endParaRPr lang="ko-KR" altLang="en-US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159922" y="4328998"/>
            <a:ext cx="2718889" cy="1351659"/>
            <a:chOff x="9327702" y="1873699"/>
            <a:chExt cx="2718889" cy="1351659"/>
          </a:xfrm>
        </p:grpSpPr>
        <p:sp>
          <p:nvSpPr>
            <p:cNvPr id="14" name="TextBox 13"/>
            <p:cNvSpPr txBox="1"/>
            <p:nvPr/>
          </p:nvSpPr>
          <p:spPr>
            <a:xfrm>
              <a:off x="9327702" y="2302028"/>
              <a:ext cx="2718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히스토그램 </a:t>
              </a:r>
              <a:r>
                <a:rPr lang="ko-KR" altLang="en-US" dirty="0" err="1"/>
                <a:t>평활화의</a:t>
              </a:r>
              <a:r>
                <a:rPr lang="ko-KR" altLang="en-US" dirty="0"/>
                <a:t> 변형된 방법으로</a:t>
              </a:r>
              <a:r>
                <a:rPr lang="en-US" altLang="ko-KR" dirty="0"/>
                <a:t>, </a:t>
              </a:r>
              <a:r>
                <a:rPr lang="ko-KR" altLang="en-US" dirty="0"/>
                <a:t>이미지의 대비를 개선하는 데 사용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27702" y="1873699"/>
              <a:ext cx="2718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CLAHE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04327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Hsv_color_mask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b="66728"/>
          <a:stretch/>
        </p:blipFill>
        <p:spPr>
          <a:xfrm>
            <a:off x="892249" y="3062090"/>
            <a:ext cx="4026049" cy="2248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3884" r="-208" b="33333"/>
          <a:stretch/>
        </p:blipFill>
        <p:spPr>
          <a:xfrm>
            <a:off x="5080047" y="1794986"/>
            <a:ext cx="4026049" cy="2248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5080048" y="4269786"/>
            <a:ext cx="4026049" cy="224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5089" y="3724550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</a:t>
            </a:r>
            <a:r>
              <a:rPr lang="en-US" altLang="ko-KR" dirty="0"/>
              <a:t>(Hue</a:t>
            </a:r>
            <a:r>
              <a:rPr lang="en-US" altLang="ko-KR" dirty="0" smtClean="0"/>
              <a:t>) </a:t>
            </a:r>
          </a:p>
          <a:p>
            <a:r>
              <a:rPr lang="ko-KR" altLang="en-US" dirty="0" smtClean="0"/>
              <a:t>채도</a:t>
            </a:r>
            <a:r>
              <a:rPr lang="en-US" altLang="ko-KR" dirty="0"/>
              <a:t>(Saturation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명도</a:t>
            </a:r>
            <a:r>
              <a:rPr lang="en-US" altLang="ko-KR" dirty="0"/>
              <a:t>(Value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096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</a:t>
            </a:r>
            <a:r>
              <a:rPr lang="ko-KR" altLang="en-US" dirty="0" err="1" smtClean="0"/>
              <a:t>데이터셋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60290" y="5812065"/>
            <a:ext cx="7871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정상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 불량 </a:t>
            </a:r>
            <a:r>
              <a:rPr lang="en-US" altLang="ko-KR" sz="3200" dirty="0" smtClean="0"/>
              <a:t>PCB</a:t>
            </a:r>
            <a:r>
              <a:rPr lang="ko-KR" altLang="en-US" sz="3200" dirty="0" smtClean="0"/>
              <a:t>와의 차이를 시각화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77" y="1774474"/>
            <a:ext cx="3557023" cy="35570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0" y="1932985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5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15830" y="2429661"/>
            <a:ext cx="10560340" cy="2777548"/>
            <a:chOff x="758025" y="2630996"/>
            <a:chExt cx="10560340" cy="277754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25" y="2630996"/>
              <a:ext cx="7053743" cy="27775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87"/>
            <a:stretch/>
          </p:blipFill>
          <p:spPr>
            <a:xfrm>
              <a:off x="7811768" y="2636331"/>
              <a:ext cx="3506597" cy="277221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구하고 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767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8518" y="276686"/>
            <a:ext cx="10515600" cy="1325563"/>
          </a:xfrm>
        </p:spPr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7790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Histogram </a:t>
            </a:r>
            <a:r>
              <a:rPr lang="en-US" altLang="ko-KR" sz="2400" dirty="0" err="1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히스토그램 </a:t>
            </a:r>
            <a:r>
              <a:rPr lang="ko-KR" altLang="en-US" sz="2400" dirty="0" err="1" smtClean="0"/>
              <a:t>역투영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92248" y="5476563"/>
            <a:ext cx="8356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찾고자 하는 객체의 컬러 히스토그램을 미리 구하고 </a:t>
            </a:r>
            <a:endParaRPr lang="en-US" altLang="ko-KR" dirty="0" smtClean="0"/>
          </a:p>
          <a:p>
            <a:r>
              <a:rPr lang="ko-KR" altLang="en-US" dirty="0" smtClean="0"/>
              <a:t>주어진 </a:t>
            </a:r>
            <a:r>
              <a:rPr lang="ko-KR" altLang="en-US" dirty="0"/>
              <a:t>입력 영상에서 해당 히스토그램에 부합하는 영역을 찾아내는 방식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67891" y="2356465"/>
            <a:ext cx="10456219" cy="2801153"/>
            <a:chOff x="892248" y="2356466"/>
            <a:chExt cx="9722050" cy="26044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694"/>
            <a:stretch/>
          </p:blipFill>
          <p:spPr>
            <a:xfrm>
              <a:off x="892248" y="2356466"/>
              <a:ext cx="4861025" cy="26044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" t="49877" r="-196" b="-156"/>
            <a:stretch/>
          </p:blipFill>
          <p:spPr>
            <a:xfrm>
              <a:off x="5753273" y="2356466"/>
              <a:ext cx="4861025" cy="2604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097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</a:t>
            </a:r>
            <a:r>
              <a:rPr lang="en-US" altLang="ko-KR" sz="2400" dirty="0" smtClean="0"/>
              <a:t>abeling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7279" r="209" b="-62"/>
          <a:stretch/>
        </p:blipFill>
        <p:spPr>
          <a:xfrm>
            <a:off x="1087546" y="2093214"/>
            <a:ext cx="3470026" cy="19377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7"/>
          <a:stretch/>
        </p:blipFill>
        <p:spPr>
          <a:xfrm>
            <a:off x="6100266" y="2617790"/>
            <a:ext cx="5497375" cy="295165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662575" y="4124392"/>
            <a:ext cx="319967" cy="2871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46" y="4427935"/>
            <a:ext cx="3470026" cy="188094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19800000">
            <a:off x="4725461" y="4298358"/>
            <a:ext cx="1203095" cy="4983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4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248" y="1459528"/>
            <a:ext cx="6171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Absdiff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절대값 차 연산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346587"/>
            <a:ext cx="8383817" cy="32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42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2" b="33333"/>
          <a:stretch/>
        </p:blipFill>
        <p:spPr>
          <a:xfrm>
            <a:off x="892249" y="3070479"/>
            <a:ext cx="4061298" cy="22901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" t="66544" r="413" b="-61"/>
          <a:stretch/>
        </p:blipFill>
        <p:spPr>
          <a:xfrm>
            <a:off x="4953547" y="3062090"/>
            <a:ext cx="4061298" cy="2298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Sobel Edge </a:t>
            </a:r>
            <a:r>
              <a:rPr lang="en-US" altLang="ko-KR" sz="2400" dirty="0" smtClean="0"/>
              <a:t>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23243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49" y="2102744"/>
            <a:ext cx="8011450" cy="4348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Canny Edge Detection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5089" y="3815387"/>
            <a:ext cx="265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이미지에서 가장자리를 감지하는 데 사용되는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375197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전처리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9"/>
          <a:stretch/>
        </p:blipFill>
        <p:spPr>
          <a:xfrm>
            <a:off x="8222847" y="872407"/>
            <a:ext cx="2774493" cy="57501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36" b="63503"/>
          <a:stretch/>
        </p:blipFill>
        <p:spPr>
          <a:xfrm>
            <a:off x="892249" y="3004349"/>
            <a:ext cx="3716827" cy="2098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6" t="36871" r="43508" b="24971"/>
          <a:stretch/>
        </p:blipFill>
        <p:spPr>
          <a:xfrm>
            <a:off x="5327009" y="2956611"/>
            <a:ext cx="1957500" cy="2194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249" y="1459528"/>
            <a:ext cx="4434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회전 및 크기 변환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데이터 증강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45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en-US" altLang="ko-KR" dirty="0"/>
                  <a:t>90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ko-KR" altLang="en-US" dirty="0" smtClean="0"/>
                  <a:t>회전</a:t>
                </a:r>
                <a:endParaRPr lang="en-US" altLang="ko-KR" dirty="0" smtClean="0"/>
              </a:p>
              <a:p>
                <a:r>
                  <a:rPr lang="en-US" altLang="ko-KR" dirty="0"/>
                  <a:t>s</a:t>
                </a:r>
                <a:r>
                  <a:rPr lang="en-US" altLang="ko-KR" dirty="0" smtClean="0"/>
                  <a:t>cale 0.5</a:t>
                </a:r>
                <a:r>
                  <a:rPr lang="ko-KR" altLang="en-US" dirty="0" smtClean="0"/>
                  <a:t>배</a:t>
                </a:r>
                <a:r>
                  <a:rPr lang="en-US" altLang="ko-KR" dirty="0" smtClean="0"/>
                  <a:t>, 2</a:t>
                </a:r>
                <a:r>
                  <a:rPr lang="ko-KR" altLang="en-US" dirty="0" smtClean="0"/>
                  <a:t>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69" y="5416709"/>
                <a:ext cx="3006911" cy="646331"/>
              </a:xfrm>
              <a:prstGeom prst="rect">
                <a:avLst/>
              </a:prstGeom>
              <a:blipFill>
                <a:blip r:embed="rId3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67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데이터 전처리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66800" y="1755498"/>
            <a:ext cx="10058400" cy="4111624"/>
            <a:chOff x="1022831" y="2133002"/>
            <a:chExt cx="10058400" cy="41116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652" b="87967"/>
            <a:stretch/>
          </p:blipFill>
          <p:spPr>
            <a:xfrm>
              <a:off x="7800509" y="2133002"/>
              <a:ext cx="3280722" cy="120938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96"/>
            <a:stretch/>
          </p:blipFill>
          <p:spPr>
            <a:xfrm>
              <a:off x="1022831" y="3447875"/>
              <a:ext cx="10058400" cy="2796751"/>
            </a:xfrm>
            <a:prstGeom prst="rect">
              <a:avLst/>
            </a:prstGeom>
          </p:spPr>
        </p:pic>
      </p:grpSp>
      <p:sp>
        <p:nvSpPr>
          <p:cNvPr id="6" name="오른쪽 화살표 5"/>
          <p:cNvSpPr/>
          <p:nvPr/>
        </p:nvSpPr>
        <p:spPr>
          <a:xfrm rot="8944601">
            <a:off x="10281318" y="4747997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92249" y="1459528"/>
            <a:ext cx="550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7768206" y="2528767"/>
            <a:ext cx="595618" cy="4361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800000">
            <a:off x="6516652" y="2035470"/>
            <a:ext cx="1218800" cy="4771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624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08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전처리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3970" y="1459528"/>
            <a:ext cx="22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ata</a:t>
            </a:r>
            <a:r>
              <a:rPr lang="ko-KR" altLang="en-US" dirty="0" smtClean="0"/>
              <a:t> </a:t>
            </a:r>
            <a:r>
              <a:rPr lang="en-US" altLang="ko-KR" dirty="0"/>
              <a:t>S</a:t>
            </a:r>
            <a:r>
              <a:rPr lang="en-US" altLang="ko-KR" dirty="0" smtClean="0"/>
              <a:t>licing</a:t>
            </a:r>
            <a:endParaRPr lang="ko-KR" altLang="en-US" dirty="0"/>
          </a:p>
        </p:txBody>
      </p:sp>
      <p:sp>
        <p:nvSpPr>
          <p:cNvPr id="5" name="액자 4"/>
          <p:cNvSpPr/>
          <p:nvPr/>
        </p:nvSpPr>
        <p:spPr>
          <a:xfrm>
            <a:off x="3277034" y="3450372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3827759" y="23988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4192239" y="2373473"/>
            <a:ext cx="335311" cy="3353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2865554" y="3890216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액자 8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254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878" y="2311396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</a:rPr>
              <a:t>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두 개 이상의 회로 경로 간에 의도하지 않은 연결이 발생하는 것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5878" y="2932104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5877" y="3552812"/>
            <a:ext cx="109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878" y="4450519"/>
            <a:ext cx="923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Pin-hole</a:t>
            </a:r>
            <a:r>
              <a:rPr lang="en-US" altLang="ko-KR" dirty="0" smtClean="0"/>
              <a:t>(</a:t>
            </a:r>
            <a:r>
              <a:rPr lang="ko-KR" altLang="en-US" dirty="0" smtClean="0"/>
              <a:t>핀 홀</a:t>
            </a:r>
            <a:r>
              <a:rPr lang="en-US" altLang="ko-KR" dirty="0" smtClean="0"/>
              <a:t>) : </a:t>
            </a:r>
            <a:r>
              <a:rPr lang="ko-KR" altLang="en-US" dirty="0" err="1" smtClean="0"/>
              <a:t>금속층에</a:t>
            </a:r>
            <a:r>
              <a:rPr lang="ko-KR" altLang="en-US" dirty="0" smtClean="0"/>
              <a:t> 미세한 구멍이 생기는 것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877" y="5071228"/>
            <a:ext cx="1091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Spur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스퍼</a:t>
            </a:r>
            <a:r>
              <a:rPr lang="en-US" altLang="ko-KR" dirty="0" smtClean="0"/>
              <a:t>) : PCB</a:t>
            </a:r>
            <a:r>
              <a:rPr lang="ko-KR" altLang="en-US" dirty="0" smtClean="0"/>
              <a:t>에서 구리 패턴이 의도하지 않은 방향으로 돌출되거나 불필요하게 확장되는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24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Open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개방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특정 지점에서 회로가 끊어져 전류가 흐르지 않는 것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111535" y="2367123"/>
            <a:ext cx="3405358" cy="3145373"/>
            <a:chOff x="7591982" y="2320629"/>
            <a:chExt cx="3405358" cy="31453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987" y="2320629"/>
              <a:ext cx="1422725" cy="153010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3625" y="2320629"/>
              <a:ext cx="1123715" cy="160044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982" y="4350825"/>
              <a:ext cx="1596730" cy="111517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145" y="4347052"/>
              <a:ext cx="1438195" cy="1096928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4361569" y="358235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56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7" y="1690688"/>
            <a:ext cx="100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Short</a:t>
            </a:r>
            <a:r>
              <a:rPr lang="en-US" altLang="ko-KR" dirty="0" smtClean="0"/>
              <a:t>(</a:t>
            </a:r>
            <a:r>
              <a:rPr lang="ko-KR" altLang="en-US" dirty="0" smtClean="0"/>
              <a:t>회로 단락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 이상의 회로 경로 간에 의도하지 않은 연결이 발생하는 것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13894" y="3782379"/>
            <a:ext cx="534281" cy="75152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16670" y="2621144"/>
            <a:ext cx="3386469" cy="2731957"/>
            <a:chOff x="7335984" y="2596635"/>
            <a:chExt cx="3386469" cy="27319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5984" y="4288556"/>
              <a:ext cx="1604055" cy="100037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0632" y="2621010"/>
              <a:ext cx="677379" cy="153712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185" y="3904252"/>
              <a:ext cx="1452268" cy="142434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4377" y="2596635"/>
              <a:ext cx="1678076" cy="917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88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Copper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결함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불필요한 구리가 남아있는 경우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2344085" y="2934040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838224" y="2313674"/>
            <a:ext cx="3980221" cy="3074110"/>
            <a:chOff x="7128509" y="2118076"/>
            <a:chExt cx="3980221" cy="307411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128" y="3607361"/>
              <a:ext cx="1251178" cy="15848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4320" y="2313298"/>
              <a:ext cx="2664410" cy="104078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509" y="2118076"/>
              <a:ext cx="1557797" cy="1473592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639" y="3582354"/>
              <a:ext cx="1227772" cy="1227772"/>
            </a:xfrm>
            <a:prstGeom prst="rect">
              <a:avLst/>
            </a:prstGeom>
          </p:spPr>
        </p:pic>
      </p:grpSp>
      <p:sp>
        <p:nvSpPr>
          <p:cNvPr id="13" name="액자 12"/>
          <p:cNvSpPr/>
          <p:nvPr/>
        </p:nvSpPr>
        <p:spPr>
          <a:xfrm>
            <a:off x="2061195" y="4539784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42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학습시킨</a:t>
            </a:r>
            <a:r>
              <a:rPr lang="en-US" altLang="ko-KR" dirty="0" smtClean="0"/>
              <a:t> PCB </a:t>
            </a:r>
            <a:r>
              <a:rPr lang="ko-KR" altLang="en-US" dirty="0" smtClean="0"/>
              <a:t>결함 종류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878" y="1690688"/>
            <a:ext cx="83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Mousebit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마우스 바이트</a:t>
            </a:r>
            <a:r>
              <a:rPr lang="en-US" altLang="ko-KR" dirty="0" smtClean="0"/>
              <a:t>) : </a:t>
            </a:r>
            <a:r>
              <a:rPr lang="ko-KR" altLang="en-US" dirty="0" smtClean="0"/>
              <a:t>구리 패턴의 일부가 불완전하게 제거되어 </a:t>
            </a:r>
            <a:endParaRPr lang="en-US" altLang="ko-KR" dirty="0" smtClean="0"/>
          </a:p>
          <a:p>
            <a:r>
              <a:rPr lang="en-US" altLang="ko-KR" dirty="0" smtClean="0"/>
              <a:t>			 </a:t>
            </a:r>
            <a:r>
              <a:rPr lang="ko-KR" altLang="en-US" dirty="0" smtClean="0"/>
              <a:t>패턴이 불완전하게 남아 있는 경우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05" y="2367123"/>
            <a:ext cx="3240000" cy="3240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3926141" y="4424183"/>
            <a:ext cx="536751" cy="53675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166141" y="2494183"/>
            <a:ext cx="3069384" cy="2869424"/>
            <a:chOff x="7185821" y="2494183"/>
            <a:chExt cx="3069384" cy="28694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5821" y="2514847"/>
              <a:ext cx="1217779" cy="129634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5408" y="4079567"/>
              <a:ext cx="1251116" cy="12840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3881089"/>
              <a:ext cx="1216422" cy="118441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60" y="2494183"/>
              <a:ext cx="1245145" cy="1106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622</Words>
  <Application>Microsoft Office PowerPoint</Application>
  <PresentationFormat>와이드스크린</PresentationFormat>
  <Paragraphs>122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KoPub돋움체_Pro Light</vt:lpstr>
      <vt:lpstr>맑은 고딕</vt:lpstr>
      <vt:lpstr>Arial</vt:lpstr>
      <vt:lpstr>Cambria Math</vt:lpstr>
      <vt:lpstr>Office 테마</vt:lpstr>
      <vt:lpstr>흑백 데이터셋을 이용한 불량검출</vt:lpstr>
      <vt:lpstr>사용한 데이터셋</vt:lpstr>
      <vt:lpstr>사용한 데이터셋</vt:lpstr>
      <vt:lpstr>데이터 전처리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학습시킨 PCB 결함 종류</vt:lpstr>
      <vt:lpstr>데이터 증강</vt:lpstr>
      <vt:lpstr>데이터 증강</vt:lpstr>
      <vt:lpstr>Model History(VGG16)</vt:lpstr>
      <vt:lpstr>혼동 행렬 (Confusion matrix)</vt:lpstr>
      <vt:lpstr>모델 테스트</vt:lpstr>
      <vt:lpstr>실물 데이터셋을 이용한 불량검출</vt:lpstr>
      <vt:lpstr>사용한 데이터셋</vt:lpstr>
      <vt:lpstr>결과</vt:lpstr>
      <vt:lpstr>혼동 행렬 (Confusion matrix)</vt:lpstr>
      <vt:lpstr>Precision(정밀도) Curve </vt:lpstr>
      <vt:lpstr>Recall(재현율) Curve</vt:lpstr>
      <vt:lpstr>PR Curve</vt:lpstr>
      <vt:lpstr>모델 테스트</vt:lpstr>
      <vt:lpstr>문제점</vt:lpstr>
      <vt:lpstr>향후 계획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향후 계획(데이터 전처리)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ysj</dc:creator>
  <cp:lastModifiedBy>ysj</cp:lastModifiedBy>
  <cp:revision>151</cp:revision>
  <dcterms:created xsi:type="dcterms:W3CDTF">2024-09-02T00:53:22Z</dcterms:created>
  <dcterms:modified xsi:type="dcterms:W3CDTF">2024-09-05T08:39:30Z</dcterms:modified>
</cp:coreProperties>
</file>